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7" r:id="rId6"/>
    <p:sldId id="264" r:id="rId7"/>
    <p:sldId id="258" r:id="rId8"/>
    <p:sldId id="259" r:id="rId9"/>
    <p:sldId id="266" r:id="rId10"/>
    <p:sldId id="261" r:id="rId11"/>
    <p:sldId id="267" r:id="rId12"/>
    <p:sldId id="268" r:id="rId13"/>
    <p:sldId id="269" r:id="rId14"/>
    <p:sldId id="265" r:id="rId15"/>
    <p:sldId id="263" r:id="rId16"/>
    <p:sldId id="273" r:id="rId17"/>
    <p:sldId id="260" r:id="rId18"/>
    <p:sldId id="271" r:id="rId19"/>
    <p:sldId id="272" r:id="rId20"/>
    <p:sldId id="270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BEAD"/>
    <a:srgbClr val="88AE9C"/>
    <a:srgbClr val="BAD4D3"/>
    <a:srgbClr val="B9FDE3"/>
    <a:srgbClr val="83B3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3F1DA2-C0BA-45D9-72F8-60B4EDAB95C5}" v="56" dt="2026-04-20T13:36:53.351"/>
    <p1510:client id="{5608C481-8A77-B7C2-7CF7-B8FA60DB3DFD}" v="7" dt="2026-04-20T16:15:25.1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Read" userId="S::m.read@st-peters.hants.sch.uk::0d58e3da-572a-4fe1-8b0c-7345245af9ed" providerId="AD" clId="Web-{3C39EFF9-3AAF-BB21-48ED-5E70CBE667CB}"/>
    <pc:docChg chg="modSld">
      <pc:chgData name="Matthew Read" userId="S::m.read@st-peters.hants.sch.uk::0d58e3da-572a-4fe1-8b0c-7345245af9ed" providerId="AD" clId="Web-{3C39EFF9-3AAF-BB21-48ED-5E70CBE667CB}" dt="2026-03-25T13:58:24.222" v="11" actId="20577"/>
      <pc:docMkLst>
        <pc:docMk/>
      </pc:docMkLst>
      <pc:sldChg chg="modSp">
        <pc:chgData name="Matthew Read" userId="S::m.read@st-peters.hants.sch.uk::0d58e3da-572a-4fe1-8b0c-7345245af9ed" providerId="AD" clId="Web-{3C39EFF9-3AAF-BB21-48ED-5E70CBE667CB}" dt="2026-03-25T13:58:24.222" v="11" actId="20577"/>
        <pc:sldMkLst>
          <pc:docMk/>
          <pc:sldMk cId="4077003201" sldId="259"/>
        </pc:sldMkLst>
        <pc:spChg chg="mod">
          <ac:chgData name="Matthew Read" userId="S::m.read@st-peters.hants.sch.uk::0d58e3da-572a-4fe1-8b0c-7345245af9ed" providerId="AD" clId="Web-{3C39EFF9-3AAF-BB21-48ED-5E70CBE667CB}" dt="2026-03-25T13:58:24.222" v="11" actId="20577"/>
          <ac:spMkLst>
            <pc:docMk/>
            <pc:sldMk cId="4077003201" sldId="259"/>
            <ac:spMk id="8" creationId="{00000000-0000-0000-0000-000000000000}"/>
          </ac:spMkLst>
        </pc:spChg>
      </pc:sldChg>
    </pc:docChg>
  </pc:docChgLst>
  <pc:docChgLst>
    <pc:chgData name="Matthew Read" userId="S::m.read@st-peters.hants.sch.uk::0d58e3da-572a-4fe1-8b0c-7345245af9ed" providerId="AD" clId="Web-{5608C481-8A77-B7C2-7CF7-B8FA60DB3DFD}"/>
    <pc:docChg chg="modSld">
      <pc:chgData name="Matthew Read" userId="S::m.read@st-peters.hants.sch.uk::0d58e3da-572a-4fe1-8b0c-7345245af9ed" providerId="AD" clId="Web-{5608C481-8A77-B7C2-7CF7-B8FA60DB3DFD}" dt="2026-04-20T16:15:25.182" v="4" actId="1076"/>
      <pc:docMkLst>
        <pc:docMk/>
      </pc:docMkLst>
      <pc:sldChg chg="addSp modSp">
        <pc:chgData name="Matthew Read" userId="S::m.read@st-peters.hants.sch.uk::0d58e3da-572a-4fe1-8b0c-7345245af9ed" providerId="AD" clId="Web-{5608C481-8A77-B7C2-7CF7-B8FA60DB3DFD}" dt="2026-04-20T16:15:25.182" v="4" actId="1076"/>
        <pc:sldMkLst>
          <pc:docMk/>
          <pc:sldMk cId="4247584871" sldId="258"/>
        </pc:sldMkLst>
        <pc:picChg chg="add mod">
          <ac:chgData name="Matthew Read" userId="S::m.read@st-peters.hants.sch.uk::0d58e3da-572a-4fe1-8b0c-7345245af9ed" providerId="AD" clId="Web-{5608C481-8A77-B7C2-7CF7-B8FA60DB3DFD}" dt="2026-04-20T16:15:25.182" v="4" actId="1076"/>
          <ac:picMkLst>
            <pc:docMk/>
            <pc:sldMk cId="4247584871" sldId="258"/>
            <ac:picMk id="5" creationId="{D6452E31-1ACF-8FC7-26E9-898AC5619D6C}"/>
          </ac:picMkLst>
        </pc:picChg>
      </pc:sldChg>
      <pc:sldChg chg="modSp">
        <pc:chgData name="Matthew Read" userId="S::m.read@st-peters.hants.sch.uk::0d58e3da-572a-4fe1-8b0c-7345245af9ed" providerId="AD" clId="Web-{5608C481-8A77-B7C2-7CF7-B8FA60DB3DFD}" dt="2026-04-20T16:14:52.994" v="1" actId="20577"/>
        <pc:sldMkLst>
          <pc:docMk/>
          <pc:sldMk cId="4077003201" sldId="259"/>
        </pc:sldMkLst>
        <pc:spChg chg="mod">
          <ac:chgData name="Matthew Read" userId="S::m.read@st-peters.hants.sch.uk::0d58e3da-572a-4fe1-8b0c-7345245af9ed" providerId="AD" clId="Web-{5608C481-8A77-B7C2-7CF7-B8FA60DB3DFD}" dt="2026-04-20T16:14:52.994" v="1" actId="20577"/>
          <ac:spMkLst>
            <pc:docMk/>
            <pc:sldMk cId="4077003201" sldId="259"/>
            <ac:spMk id="8" creationId="{00000000-0000-0000-0000-000000000000}"/>
          </ac:spMkLst>
        </pc:spChg>
      </pc:sldChg>
    </pc:docChg>
  </pc:docChgLst>
  <pc:docChgLst>
    <pc:chgData name="Matthew Read" userId="S::m.read@st-peters.hants.sch.uk::0d58e3da-572a-4fe1-8b0c-7345245af9ed" providerId="AD" clId="Web-{71E19FA3-C05C-5C75-C85B-CD48E24D2ADE}"/>
    <pc:docChg chg="modSld">
      <pc:chgData name="Matthew Read" userId="S::m.read@st-peters.hants.sch.uk::0d58e3da-572a-4fe1-8b0c-7345245af9ed" providerId="AD" clId="Web-{71E19FA3-C05C-5C75-C85B-CD48E24D2ADE}" dt="2026-03-25T13:42:39.819" v="25" actId="20577"/>
      <pc:docMkLst>
        <pc:docMk/>
      </pc:docMkLst>
      <pc:sldChg chg="modSp">
        <pc:chgData name="Matthew Read" userId="S::m.read@st-peters.hants.sch.uk::0d58e3da-572a-4fe1-8b0c-7345245af9ed" providerId="AD" clId="Web-{71E19FA3-C05C-5C75-C85B-CD48E24D2ADE}" dt="2026-03-25T13:42:04.022" v="0" actId="20577"/>
        <pc:sldMkLst>
          <pc:docMk/>
          <pc:sldMk cId="1262504022" sldId="256"/>
        </pc:sldMkLst>
        <pc:spChg chg="mod">
          <ac:chgData name="Matthew Read" userId="S::m.read@st-peters.hants.sch.uk::0d58e3da-572a-4fe1-8b0c-7345245af9ed" providerId="AD" clId="Web-{71E19FA3-C05C-5C75-C85B-CD48E24D2ADE}" dt="2026-03-25T13:42:04.022" v="0" actId="20577"/>
          <ac:spMkLst>
            <pc:docMk/>
            <pc:sldMk cId="1262504022" sldId="256"/>
            <ac:spMk id="5" creationId="{00000000-0000-0000-0000-000000000000}"/>
          </ac:spMkLst>
        </pc:spChg>
      </pc:sldChg>
      <pc:sldChg chg="delSp modSp">
        <pc:chgData name="Matthew Read" userId="S::m.read@st-peters.hants.sch.uk::0d58e3da-572a-4fe1-8b0c-7345245af9ed" providerId="AD" clId="Web-{71E19FA3-C05C-5C75-C85B-CD48E24D2ADE}" dt="2026-03-25T13:42:39.819" v="25" actId="20577"/>
        <pc:sldMkLst>
          <pc:docMk/>
          <pc:sldMk cId="4247584871" sldId="258"/>
        </pc:sldMkLst>
        <pc:spChg chg="mod">
          <ac:chgData name="Matthew Read" userId="S::m.read@st-peters.hants.sch.uk::0d58e3da-572a-4fe1-8b0c-7345245af9ed" providerId="AD" clId="Web-{71E19FA3-C05C-5C75-C85B-CD48E24D2ADE}" dt="2026-03-25T13:42:24.335" v="11" actId="20577"/>
          <ac:spMkLst>
            <pc:docMk/>
            <pc:sldMk cId="4247584871" sldId="258"/>
            <ac:spMk id="9" creationId="{00000000-0000-0000-0000-000000000000}"/>
          </ac:spMkLst>
        </pc:spChg>
        <pc:spChg chg="mod">
          <ac:chgData name="Matthew Read" userId="S::m.read@st-peters.hants.sch.uk::0d58e3da-572a-4fe1-8b0c-7345245af9ed" providerId="AD" clId="Web-{71E19FA3-C05C-5C75-C85B-CD48E24D2ADE}" dt="2026-03-25T13:42:39.819" v="25" actId="20577"/>
          <ac:spMkLst>
            <pc:docMk/>
            <pc:sldMk cId="4247584871" sldId="258"/>
            <ac:spMk id="15" creationId="{00000000-0000-0000-0000-000000000000}"/>
          </ac:spMkLst>
        </pc:spChg>
        <pc:spChg chg="mod">
          <ac:chgData name="Matthew Read" userId="S::m.read@st-peters.hants.sch.uk::0d58e3da-572a-4fe1-8b0c-7345245af9ed" providerId="AD" clId="Web-{71E19FA3-C05C-5C75-C85B-CD48E24D2ADE}" dt="2026-03-25T13:42:33.741" v="17" actId="20577"/>
          <ac:spMkLst>
            <pc:docMk/>
            <pc:sldMk cId="4247584871" sldId="258"/>
            <ac:spMk id="18" creationId="{00000000-0000-0000-0000-000000000000}"/>
          </ac:spMkLst>
        </pc:spChg>
      </pc:sldChg>
    </pc:docChg>
  </pc:docChgLst>
  <pc:docChgLst>
    <pc:chgData name="Matthew Read" userId="S::m.read@st-peters.hants.sch.uk::0d58e3da-572a-4fe1-8b0c-7345245af9ed" providerId="AD" clId="Web-{CF39C180-E489-C274-71E3-12366D9291E2}"/>
    <pc:docChg chg="modSld">
      <pc:chgData name="Matthew Read" userId="S::m.read@st-peters.hants.sch.uk::0d58e3da-572a-4fe1-8b0c-7345245af9ed" providerId="AD" clId="Web-{CF39C180-E489-C274-71E3-12366D9291E2}" dt="2026-03-25T13:54:27.620" v="213" actId="1076"/>
      <pc:docMkLst>
        <pc:docMk/>
      </pc:docMkLst>
      <pc:sldChg chg="modSp">
        <pc:chgData name="Matthew Read" userId="S::m.read@st-peters.hants.sch.uk::0d58e3da-572a-4fe1-8b0c-7345245af9ed" providerId="AD" clId="Web-{CF39C180-E489-C274-71E3-12366D9291E2}" dt="2026-03-25T13:50:10.204" v="91" actId="20577"/>
        <pc:sldMkLst>
          <pc:docMk/>
          <pc:sldMk cId="4077003201" sldId="259"/>
        </pc:sldMkLst>
        <pc:spChg chg="mod">
          <ac:chgData name="Matthew Read" userId="S::m.read@st-peters.hants.sch.uk::0d58e3da-572a-4fe1-8b0c-7345245af9ed" providerId="AD" clId="Web-{CF39C180-E489-C274-71E3-12366D9291E2}" dt="2026-03-25T13:46:58.665" v="36" actId="20577"/>
          <ac:spMkLst>
            <pc:docMk/>
            <pc:sldMk cId="4077003201" sldId="259"/>
            <ac:spMk id="2" creationId="{00000000-0000-0000-0000-000000000000}"/>
          </ac:spMkLst>
        </pc:spChg>
        <pc:spChg chg="mod">
          <ac:chgData name="Matthew Read" userId="S::m.read@st-peters.hants.sch.uk::0d58e3da-572a-4fe1-8b0c-7345245af9ed" providerId="AD" clId="Web-{CF39C180-E489-C274-71E3-12366D9291E2}" dt="2026-03-25T13:50:10.204" v="91" actId="20577"/>
          <ac:spMkLst>
            <pc:docMk/>
            <pc:sldMk cId="4077003201" sldId="259"/>
            <ac:spMk id="8" creationId="{00000000-0000-0000-0000-000000000000}"/>
          </ac:spMkLst>
        </pc:spChg>
      </pc:sldChg>
      <pc:sldChg chg="modSp">
        <pc:chgData name="Matthew Read" userId="S::m.read@st-peters.hants.sch.uk::0d58e3da-572a-4fe1-8b0c-7345245af9ed" providerId="AD" clId="Web-{CF39C180-E489-C274-71E3-12366D9291E2}" dt="2026-03-25T13:53:11.494" v="138" actId="20577"/>
        <pc:sldMkLst>
          <pc:docMk/>
          <pc:sldMk cId="3556407734" sldId="260"/>
        </pc:sldMkLst>
        <pc:spChg chg="mod">
          <ac:chgData name="Matthew Read" userId="S::m.read@st-peters.hants.sch.uk::0d58e3da-572a-4fe1-8b0c-7345245af9ed" providerId="AD" clId="Web-{CF39C180-E489-C274-71E3-12366D9291E2}" dt="2026-03-25T13:53:11.494" v="138" actId="20577"/>
          <ac:spMkLst>
            <pc:docMk/>
            <pc:sldMk cId="3556407734" sldId="260"/>
            <ac:spMk id="5" creationId="{00000000-0000-0000-0000-000000000000}"/>
          </ac:spMkLst>
        </pc:spChg>
      </pc:sldChg>
      <pc:sldChg chg="modSp">
        <pc:chgData name="Matthew Read" userId="S::m.read@st-peters.hants.sch.uk::0d58e3da-572a-4fe1-8b0c-7345245af9ed" providerId="AD" clId="Web-{CF39C180-E489-C274-71E3-12366D9291E2}" dt="2026-03-25T13:51:23.099" v="107" actId="14100"/>
        <pc:sldMkLst>
          <pc:docMk/>
          <pc:sldMk cId="3567642372" sldId="263"/>
        </pc:sldMkLst>
        <pc:spChg chg="mod">
          <ac:chgData name="Matthew Read" userId="S::m.read@st-peters.hants.sch.uk::0d58e3da-572a-4fe1-8b0c-7345245af9ed" providerId="AD" clId="Web-{CF39C180-E489-C274-71E3-12366D9291E2}" dt="2026-03-25T13:51:23.099" v="107" actId="14100"/>
          <ac:spMkLst>
            <pc:docMk/>
            <pc:sldMk cId="3567642372" sldId="263"/>
            <ac:spMk id="10" creationId="{00000000-0000-0000-0000-000000000000}"/>
          </ac:spMkLst>
        </pc:spChg>
      </pc:sldChg>
      <pc:sldChg chg="delSp modSp">
        <pc:chgData name="Matthew Read" userId="S::m.read@st-peters.hants.sch.uk::0d58e3da-572a-4fe1-8b0c-7345245af9ed" providerId="AD" clId="Web-{CF39C180-E489-C274-71E3-12366D9291E2}" dt="2026-03-25T13:54:27.620" v="213" actId="1076"/>
        <pc:sldMkLst>
          <pc:docMk/>
          <pc:sldMk cId="756366754" sldId="271"/>
        </pc:sldMkLst>
        <pc:spChg chg="mod">
          <ac:chgData name="Matthew Read" userId="S::m.read@st-peters.hants.sch.uk::0d58e3da-572a-4fe1-8b0c-7345245af9ed" providerId="AD" clId="Web-{CF39C180-E489-C274-71E3-12366D9291E2}" dt="2026-03-25T13:54:18.509" v="211" actId="20577"/>
          <ac:spMkLst>
            <pc:docMk/>
            <pc:sldMk cId="756366754" sldId="271"/>
            <ac:spMk id="5" creationId="{00000000-0000-0000-0000-000000000000}"/>
          </ac:spMkLst>
        </pc:spChg>
        <pc:picChg chg="mod">
          <ac:chgData name="Matthew Read" userId="S::m.read@st-peters.hants.sch.uk::0d58e3da-572a-4fe1-8b0c-7345245af9ed" providerId="AD" clId="Web-{CF39C180-E489-C274-71E3-12366D9291E2}" dt="2026-03-25T13:54:27.620" v="213" actId="1076"/>
          <ac:picMkLst>
            <pc:docMk/>
            <pc:sldMk cId="756366754" sldId="271"/>
            <ac:picMk id="11" creationId="{0C7A803A-422F-BA22-ABF9-F10CA659B640}"/>
          </ac:picMkLst>
        </pc:picChg>
      </pc:sldChg>
    </pc:docChg>
  </pc:docChgLst>
  <pc:docChgLst>
    <pc:chgData name="S Stevens" userId="S::ssteven13@st-peters.hants.sch.uk::db4307d2-e4bd-45fc-a508-9cee05291366" providerId="AD" clId="Web-{2A3F1DA2-C0BA-45D9-72F8-60B4EDAB95C5}"/>
    <pc:docChg chg="modSld">
      <pc:chgData name="S Stevens" userId="S::ssteven13@st-peters.hants.sch.uk::db4307d2-e4bd-45fc-a508-9cee05291366" providerId="AD" clId="Web-{2A3F1DA2-C0BA-45D9-72F8-60B4EDAB95C5}" dt="2026-04-20T13:36:42.210" v="26" actId="20577"/>
      <pc:docMkLst>
        <pc:docMk/>
      </pc:docMkLst>
      <pc:sldChg chg="modSp">
        <pc:chgData name="S Stevens" userId="S::ssteven13@st-peters.hants.sch.uk::db4307d2-e4bd-45fc-a508-9cee05291366" providerId="AD" clId="Web-{2A3F1DA2-C0BA-45D9-72F8-60B4EDAB95C5}" dt="2026-04-20T13:36:42.210" v="26" actId="20577"/>
        <pc:sldMkLst>
          <pc:docMk/>
          <pc:sldMk cId="4077003201" sldId="259"/>
        </pc:sldMkLst>
        <pc:spChg chg="mod">
          <ac:chgData name="S Stevens" userId="S::ssteven13@st-peters.hants.sch.uk::db4307d2-e4bd-45fc-a508-9cee05291366" providerId="AD" clId="Web-{2A3F1DA2-C0BA-45D9-72F8-60B4EDAB95C5}" dt="2026-04-20T13:36:42.210" v="26" actId="20577"/>
          <ac:spMkLst>
            <pc:docMk/>
            <pc:sldMk cId="4077003201" sldId="259"/>
            <ac:spMk id="8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91F0B-0AEC-4FBF-9EB4-633353E37458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0D861-CB25-415A-93FD-66D344695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883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AF0AE-AC67-48F8-A8D9-223C74743090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38C75-38F0-4504-8929-8B9469D5F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959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6176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579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722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7862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321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051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837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8444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95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Stretch and challenge- through</a:t>
            </a:r>
            <a:r>
              <a:rPr lang="en-GB" baseline="0" dirty="0"/>
              <a:t> questioning, use of resources, </a:t>
            </a:r>
            <a:r>
              <a:rPr lang="en-GB" baseline="0" dirty="0" err="1"/>
              <a:t>scaffolded</a:t>
            </a:r>
            <a:r>
              <a:rPr lang="en-GB" baseline="0" dirty="0"/>
              <a:t> tasks, teaching others</a:t>
            </a:r>
            <a:endParaRPr lang="en-GB" dirty="0"/>
          </a:p>
          <a:p>
            <a:r>
              <a:rPr lang="en-GB" dirty="0"/>
              <a:t>Support for children- interventions, questioning, breaking up skills, modelling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0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0516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>
                <a:cs typeface="Calibri" panose="020F0502020204030204"/>
              </a:rPr>
              <a:t>Reading and Phonics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continue to use little </a:t>
            </a:r>
            <a:r>
              <a:rPr lang="en-US" dirty="0" err="1">
                <a:cs typeface="Calibri" panose="020F0502020204030204"/>
              </a:rPr>
              <a:t>wandle</a:t>
            </a:r>
            <a:r>
              <a:rPr lang="en-US" dirty="0">
                <a:cs typeface="Calibri" panose="020F0502020204030204"/>
              </a:rPr>
              <a:t> to support our reading and phonics</a:t>
            </a:r>
          </a:p>
          <a:p>
            <a:r>
              <a:rPr lang="en-US" dirty="0">
                <a:cs typeface="Calibri" panose="020F0502020204030204"/>
              </a:rPr>
              <a:t>We will learn more complex sounds made up of two or more graphemes, this will continue through year 1. </a:t>
            </a:r>
          </a:p>
          <a:p>
            <a:r>
              <a:rPr lang="en-US" dirty="0">
                <a:cs typeface="Calibri" panose="020F0502020204030204"/>
              </a:rPr>
              <a:t>We will also continue to learn tricky words.</a:t>
            </a:r>
          </a:p>
          <a:p>
            <a:r>
              <a:rPr lang="en-US" dirty="0">
                <a:cs typeface="Calibri" panose="020F0502020204030204"/>
              </a:rPr>
              <a:t>Children will continue to bring home a book once a week. </a:t>
            </a:r>
          </a:p>
          <a:p>
            <a:r>
              <a:rPr lang="en-US" dirty="0">
                <a:cs typeface="Calibri" panose="020F0502020204030204"/>
              </a:rPr>
              <a:t>Our aim is to have children who find pleasure in reading, read confidently and read for meaning as well. </a:t>
            </a:r>
          </a:p>
          <a:p>
            <a:r>
              <a:rPr lang="en-US" dirty="0">
                <a:cs typeface="Calibri" panose="020F0502020204030204"/>
              </a:rPr>
              <a:t>We NEED your support. Please read daily at home.  </a:t>
            </a:r>
            <a:endParaRPr lang="en-US" dirty="0"/>
          </a:p>
          <a:p>
            <a:pPr marL="0" indent="0">
              <a:buNone/>
            </a:pPr>
            <a:r>
              <a:rPr lang="en-US" b="1" u="sng" dirty="0" err="1">
                <a:cs typeface="Calibri" panose="020F0502020204030204"/>
              </a:rPr>
              <a:t>Maths</a:t>
            </a:r>
            <a:r>
              <a:rPr lang="en-US" b="1" u="sng" dirty="0">
                <a:cs typeface="Calibri" panose="020F0502020204030204"/>
              </a:rPr>
              <a:t>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will continue to build on the mathematical knowledge gained in Year R. </a:t>
            </a:r>
          </a:p>
          <a:p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will continue to be practical in nature and children will be encouraged to use the classroom environment, inside and out to support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. </a:t>
            </a:r>
          </a:p>
          <a:p>
            <a:r>
              <a:rPr lang="en-US" dirty="0">
                <a:cs typeface="Calibri" panose="020F0502020204030204"/>
              </a:rPr>
              <a:t>They will use a range of equipment to help them with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, some they are already confident with and new resources as well. </a:t>
            </a:r>
            <a:endParaRPr lang="en-US" dirty="0"/>
          </a:p>
          <a:p>
            <a:r>
              <a:rPr lang="en-US" dirty="0">
                <a:cs typeface="Calibri" panose="020F0502020204030204"/>
              </a:rPr>
              <a:t>Over the course of the year they will be working with numbers up to 100. </a:t>
            </a:r>
          </a:p>
          <a:p>
            <a:r>
              <a:rPr lang="en-US" dirty="0">
                <a:cs typeface="Calibri" panose="020F0502020204030204"/>
              </a:rPr>
              <a:t>We use an online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program called </a:t>
            </a:r>
            <a:r>
              <a:rPr lang="en-US" dirty="0" err="1">
                <a:cs typeface="Calibri" panose="020F0502020204030204"/>
              </a:rPr>
              <a:t>numbots</a:t>
            </a:r>
            <a:r>
              <a:rPr lang="en-US" dirty="0">
                <a:cs typeface="Calibri" panose="020F0502020204030204"/>
              </a:rPr>
              <a:t> to support mental math, details will be sent out next term. </a:t>
            </a:r>
          </a:p>
          <a:p>
            <a:endParaRPr lang="en-US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901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>
                <a:cs typeface="Calibri" panose="020F0502020204030204"/>
              </a:rPr>
              <a:t>Reading and Phonics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continue to use little </a:t>
            </a:r>
            <a:r>
              <a:rPr lang="en-US" dirty="0" err="1">
                <a:cs typeface="Calibri" panose="020F0502020204030204"/>
              </a:rPr>
              <a:t>wandle</a:t>
            </a:r>
            <a:r>
              <a:rPr lang="en-US" dirty="0">
                <a:cs typeface="Calibri" panose="020F0502020204030204"/>
              </a:rPr>
              <a:t> to support our reading and phonics</a:t>
            </a:r>
          </a:p>
          <a:p>
            <a:r>
              <a:rPr lang="en-US" dirty="0">
                <a:cs typeface="Calibri" panose="020F0502020204030204"/>
              </a:rPr>
              <a:t>We will learn more complex sounds made up of two or more graphemes, this will continue through year 1. </a:t>
            </a:r>
          </a:p>
          <a:p>
            <a:r>
              <a:rPr lang="en-US" dirty="0">
                <a:cs typeface="Calibri" panose="020F0502020204030204"/>
              </a:rPr>
              <a:t>We will also continue to learn tricky words.</a:t>
            </a:r>
          </a:p>
          <a:p>
            <a:r>
              <a:rPr lang="en-US" dirty="0">
                <a:cs typeface="Calibri" panose="020F0502020204030204"/>
              </a:rPr>
              <a:t>Children will continue to bring home a book once a week. </a:t>
            </a:r>
          </a:p>
          <a:p>
            <a:r>
              <a:rPr lang="en-US" dirty="0">
                <a:cs typeface="Calibri" panose="020F0502020204030204"/>
              </a:rPr>
              <a:t>Our aim is to have children who find pleasure in reading, read confidently and read for meaning as well. </a:t>
            </a:r>
          </a:p>
          <a:p>
            <a:r>
              <a:rPr lang="en-US" dirty="0">
                <a:cs typeface="Calibri" panose="020F0502020204030204"/>
              </a:rPr>
              <a:t>We NEED your support. Please read daily at home.  </a:t>
            </a:r>
            <a:endParaRPr lang="en-US" dirty="0"/>
          </a:p>
          <a:p>
            <a:pPr marL="0" indent="0">
              <a:buNone/>
            </a:pPr>
            <a:r>
              <a:rPr lang="en-US" b="1" u="sng" dirty="0" err="1">
                <a:cs typeface="Calibri" panose="020F0502020204030204"/>
              </a:rPr>
              <a:t>Maths</a:t>
            </a:r>
            <a:r>
              <a:rPr lang="en-US" b="1" u="sng" dirty="0">
                <a:cs typeface="Calibri" panose="020F0502020204030204"/>
              </a:rPr>
              <a:t>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will continue to build on the mathematical knowledge gained in Year R. </a:t>
            </a:r>
          </a:p>
          <a:p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will continue to be practical in nature and children will be encouraged to use the classroom environment, inside and out to support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. </a:t>
            </a:r>
          </a:p>
          <a:p>
            <a:r>
              <a:rPr lang="en-US" dirty="0">
                <a:cs typeface="Calibri" panose="020F0502020204030204"/>
              </a:rPr>
              <a:t>They will use a range of equipment to help them with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, some they are already confident with and new resources as well. </a:t>
            </a:r>
            <a:endParaRPr lang="en-US" dirty="0"/>
          </a:p>
          <a:p>
            <a:r>
              <a:rPr lang="en-US" dirty="0">
                <a:cs typeface="Calibri" panose="020F0502020204030204"/>
              </a:rPr>
              <a:t>Over the course of the year they will be working with numbers up to 100. </a:t>
            </a:r>
          </a:p>
          <a:p>
            <a:r>
              <a:rPr lang="en-US" dirty="0">
                <a:cs typeface="Calibri" panose="020F0502020204030204"/>
              </a:rPr>
              <a:t>We use an online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program called </a:t>
            </a:r>
            <a:r>
              <a:rPr lang="en-US" dirty="0" err="1">
                <a:cs typeface="Calibri" panose="020F0502020204030204"/>
              </a:rPr>
              <a:t>numbots</a:t>
            </a:r>
            <a:r>
              <a:rPr lang="en-US" dirty="0">
                <a:cs typeface="Calibri" panose="020F0502020204030204"/>
              </a:rPr>
              <a:t> to support mental math, details will be sent out next term. </a:t>
            </a:r>
          </a:p>
          <a:p>
            <a:endParaRPr lang="en-US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555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114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>
                <a:cs typeface="Calibri" panose="020F0502020204030204"/>
              </a:rPr>
              <a:t>Equipment </a:t>
            </a:r>
          </a:p>
          <a:p>
            <a:pPr marL="0" indent="0">
              <a:buNone/>
            </a:pPr>
            <a:endParaRPr lang="en-US" b="1" u="sng" dirty="0">
              <a:cs typeface="Calibri" panose="020F0502020204030204"/>
            </a:endParaRPr>
          </a:p>
          <a:p>
            <a:pPr marL="457200" indent="-457200"/>
            <a:r>
              <a:rPr lang="en-US" dirty="0">
                <a:cs typeface="Calibri" panose="020F0502020204030204"/>
              </a:rPr>
              <a:t>School uniform MUST be named. </a:t>
            </a:r>
          </a:p>
          <a:p>
            <a:pPr marL="457200" indent="-457200"/>
            <a:r>
              <a:rPr lang="en-US" dirty="0">
                <a:cs typeface="Calibri" panose="020F0502020204030204"/>
              </a:rPr>
              <a:t>PE kit MUST be named and needs to remain in school. We will send it home each half term. Please send it in in a named drawstring bag. </a:t>
            </a:r>
          </a:p>
          <a:p>
            <a:pPr marL="457200" indent="-457200"/>
            <a:r>
              <a:rPr lang="en-US" dirty="0">
                <a:cs typeface="Calibri" panose="020F0502020204030204"/>
              </a:rPr>
              <a:t>A named water bottle. </a:t>
            </a:r>
          </a:p>
          <a:p>
            <a:pPr marL="457200" indent="-457200"/>
            <a:r>
              <a:rPr lang="en-US" dirty="0">
                <a:cs typeface="Calibri" panose="020F0502020204030204"/>
              </a:rPr>
              <a:t>A named school book bag, please no backpacks is possible as they take up too much space. </a:t>
            </a:r>
          </a:p>
          <a:p>
            <a:pPr marL="457200" indent="-457200"/>
            <a:r>
              <a:rPr lang="en-US" dirty="0">
                <a:cs typeface="Calibri" panose="020F0502020204030204"/>
              </a:rPr>
              <a:t>Reading diaries and reading books need to be in school each day.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2142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>
                <a:cs typeface="Calibri" panose="020F0502020204030204"/>
              </a:rPr>
              <a:t>Reading and Phonics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continue to use little </a:t>
            </a:r>
            <a:r>
              <a:rPr lang="en-US" dirty="0" err="1">
                <a:cs typeface="Calibri" panose="020F0502020204030204"/>
              </a:rPr>
              <a:t>wandle</a:t>
            </a:r>
            <a:r>
              <a:rPr lang="en-US" dirty="0">
                <a:cs typeface="Calibri" panose="020F0502020204030204"/>
              </a:rPr>
              <a:t> to support our reading and phonics</a:t>
            </a:r>
          </a:p>
          <a:p>
            <a:r>
              <a:rPr lang="en-US" dirty="0">
                <a:cs typeface="Calibri" panose="020F0502020204030204"/>
              </a:rPr>
              <a:t>We will learn more complex sounds made up of two or more graphemes, this will continue through year 1. </a:t>
            </a:r>
          </a:p>
          <a:p>
            <a:r>
              <a:rPr lang="en-US" dirty="0">
                <a:cs typeface="Calibri" panose="020F0502020204030204"/>
              </a:rPr>
              <a:t>We will also continue to learn tricky words.</a:t>
            </a:r>
          </a:p>
          <a:p>
            <a:r>
              <a:rPr lang="en-US" dirty="0">
                <a:cs typeface="Calibri" panose="020F0502020204030204"/>
              </a:rPr>
              <a:t>Children will continue to bring home a book once a week. </a:t>
            </a:r>
          </a:p>
          <a:p>
            <a:r>
              <a:rPr lang="en-US" dirty="0">
                <a:cs typeface="Calibri" panose="020F0502020204030204"/>
              </a:rPr>
              <a:t>Our aim is to have children who find pleasure in reading, read confidently and read for meaning as well. </a:t>
            </a:r>
          </a:p>
          <a:p>
            <a:r>
              <a:rPr lang="en-US" dirty="0">
                <a:cs typeface="Calibri" panose="020F0502020204030204"/>
              </a:rPr>
              <a:t>We NEED your support. Please read daily at home.  </a:t>
            </a:r>
            <a:endParaRPr lang="en-US" dirty="0"/>
          </a:p>
          <a:p>
            <a:pPr marL="0" indent="0">
              <a:buNone/>
            </a:pPr>
            <a:r>
              <a:rPr lang="en-US" b="1" u="sng" dirty="0" err="1">
                <a:cs typeface="Calibri" panose="020F0502020204030204"/>
              </a:rPr>
              <a:t>Maths</a:t>
            </a:r>
            <a:r>
              <a:rPr lang="en-US" b="1" u="sng" dirty="0">
                <a:cs typeface="Calibri" panose="020F0502020204030204"/>
              </a:rPr>
              <a:t> </a:t>
            </a:r>
          </a:p>
          <a:p>
            <a:pPr marL="0" indent="0">
              <a:buNone/>
            </a:pP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We will continue to build on the mathematical knowledge gained in Year R. </a:t>
            </a:r>
          </a:p>
          <a:p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will continue to be practical in nature and children will be encouraged to use the classroom environment, inside and out to support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. </a:t>
            </a:r>
          </a:p>
          <a:p>
            <a:r>
              <a:rPr lang="en-US" dirty="0">
                <a:cs typeface="Calibri" panose="020F0502020204030204"/>
              </a:rPr>
              <a:t>They will use a range of equipment to help them with their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, some they are already confident with and new resources as well. </a:t>
            </a:r>
            <a:endParaRPr lang="en-US" dirty="0"/>
          </a:p>
          <a:p>
            <a:r>
              <a:rPr lang="en-US" dirty="0">
                <a:cs typeface="Calibri" panose="020F0502020204030204"/>
              </a:rPr>
              <a:t>Over the course of the year they will be working with numbers up to 100. </a:t>
            </a:r>
          </a:p>
          <a:p>
            <a:r>
              <a:rPr lang="en-US" dirty="0">
                <a:cs typeface="Calibri" panose="020F0502020204030204"/>
              </a:rPr>
              <a:t>We use an online </a:t>
            </a:r>
            <a:r>
              <a:rPr lang="en-US" dirty="0" err="1">
                <a:cs typeface="Calibri" panose="020F0502020204030204"/>
              </a:rPr>
              <a:t>maths</a:t>
            </a:r>
            <a:r>
              <a:rPr lang="en-US" dirty="0">
                <a:cs typeface="Calibri" panose="020F0502020204030204"/>
              </a:rPr>
              <a:t> program called </a:t>
            </a:r>
            <a:r>
              <a:rPr lang="en-US" dirty="0" err="1">
                <a:cs typeface="Calibri" panose="020F0502020204030204"/>
              </a:rPr>
              <a:t>numbots</a:t>
            </a:r>
            <a:r>
              <a:rPr lang="en-US" dirty="0">
                <a:cs typeface="Calibri" panose="020F0502020204030204"/>
              </a:rPr>
              <a:t> to support mental math, details will be sent out next term. </a:t>
            </a:r>
          </a:p>
          <a:p>
            <a:endParaRPr lang="en-US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048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38C75-38F0-4504-8929-8B9469D5F14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30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918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61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831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360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888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778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158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1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226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016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08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BE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8BE9E-47B4-410D-BC9C-74A44DFC1655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0E182-D540-4718-874B-3A859A47F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126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hyperlink" Target="https://www.littlewandle.org.uk/resources/for-parent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5072062" y="4721661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9901" y="2967335"/>
            <a:ext cx="10672216" cy="175432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Welcome to the information evening </a:t>
            </a:r>
          </a:p>
          <a:p>
            <a:pPr algn="ctr"/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2026</a:t>
            </a:r>
            <a:endParaRPr lang="en-US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Calibri"/>
              <a:cs typeface="Calibri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63" y="876449"/>
            <a:ext cx="1890340" cy="18449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8477" y="616116"/>
            <a:ext cx="2861582" cy="225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504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68300" y="363257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6" name="Picture 5" descr="E:\DCIM\103_FUJI\SDC1539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78" y="3930541"/>
            <a:ext cx="2293620" cy="1950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Content Placeholder 8" descr="E:\DCIM\103_FUJI\SDC15388.JPG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355" y="4040617"/>
            <a:ext cx="2608082" cy="2009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E:\DCIM\103_FUJI\SDC1539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103" y="4040617"/>
            <a:ext cx="2470785" cy="185404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2714288" y="414606"/>
            <a:ext cx="652441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Welcome to the St Peter’s Family.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7016" y="1679356"/>
            <a:ext cx="1953075" cy="2023514"/>
          </a:xfrm>
          <a:prstGeom prst="rect">
            <a:avLst/>
          </a:prstGeom>
        </p:spPr>
      </p:pic>
      <p:pic>
        <p:nvPicPr>
          <p:cNvPr id="2050" name="Picture 2" descr="Info panel pictur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88" y="174235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390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509382" y="322263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603200" y="415871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SENDCO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41407" y="5212466"/>
            <a:ext cx="499131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G Foster 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80" y="2124075"/>
            <a:ext cx="2555370" cy="252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68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63537" y="298697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4526055" y="3570669"/>
            <a:ext cx="3070964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16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</a:t>
            </a:r>
            <a:r>
              <a:rPr lang="en-US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Hughes</a:t>
            </a:r>
            <a:endParaRPr lang="en-US" sz="1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Calibri"/>
              <a:cs typeface="Calibr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03200" y="415871"/>
            <a:ext cx="499131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Meet the Early Years Team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7313" y="1960038"/>
            <a:ext cx="1081479" cy="155375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381870" y="3557163"/>
            <a:ext cx="408558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Bradbury</a:t>
            </a:r>
            <a:endParaRPr lang="en-US" sz="1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9206"/>
          <a:stretch/>
        </p:blipFill>
        <p:spPr>
          <a:xfrm>
            <a:off x="1612489" y="4367933"/>
            <a:ext cx="1234824" cy="119237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279456" y="5630528"/>
            <a:ext cx="9840981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</a:t>
            </a:r>
            <a:r>
              <a:rPr lang="en-US" sz="1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Miss Compton </a:t>
            </a:r>
            <a:r>
              <a:rPr lang="en-US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 </a:t>
            </a:r>
            <a:r>
              <a:rPr lang="en-US" sz="1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1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Woods  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</a:t>
            </a:r>
            <a:r>
              <a:rPr lang="en-US" sz="1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1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Solivajs</a:t>
            </a:r>
            <a:r>
              <a:rPr lang="en-US" sz="1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       </a:t>
            </a:r>
            <a:r>
              <a:rPr lang="en-US" sz="1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  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      </a:t>
            </a:r>
            <a:r>
              <a:rPr lang="en-US" sz="1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Mrs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Athill</a:t>
            </a:r>
            <a:r>
              <a:rPr lang="en-US" sz="1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</a:t>
            </a:r>
            <a:endParaRPr lang="en-US" sz="1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4027" y="1981431"/>
            <a:ext cx="1101112" cy="154155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268098" y="3583695"/>
            <a:ext cx="408558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1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Mr</a:t>
            </a:r>
            <a:r>
              <a:rPr lang="en-US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Read EYFS and KS1 Lead</a:t>
            </a:r>
            <a:endParaRPr lang="en-US" sz="1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 descr="Info panel picture">
            <a:extLst>
              <a:ext uri="{FF2B5EF4-FFF2-40B4-BE49-F238E27FC236}">
                <a16:creationId xmlns:a16="http://schemas.microsoft.com/office/drawing/2014/main" id="{D6452E31-1ACF-8FC7-26E9-898AC5619D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7500" y="1978660"/>
            <a:ext cx="1386840" cy="1376680"/>
          </a:xfrm>
          <a:prstGeom prst="rect">
            <a:avLst/>
          </a:prstGeom>
        </p:spPr>
      </p:pic>
      <p:pic>
        <p:nvPicPr>
          <p:cNvPr id="7" name="Picture 2" descr="Info panel pictur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465" y="4367933"/>
            <a:ext cx="1249569" cy="124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Info panel picture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207" y="4333629"/>
            <a:ext cx="1243330" cy="1243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Info panel picture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980" y="4273215"/>
            <a:ext cx="1202690" cy="1202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nfo panel picture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452" y="4216455"/>
            <a:ext cx="1210310" cy="12103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758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Wednesday 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533185" y="3175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442515" y="458322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6" name="media_5901" descr="m_o_5901_mky49k4fv2sr73ece6r86pzgw21re8g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7" r="13379" b="20042"/>
          <a:stretch>
            <a:fillRect/>
          </a:stretch>
        </p:blipFill>
        <p:spPr bwMode="auto">
          <a:xfrm>
            <a:off x="1071563" y="1122363"/>
            <a:ext cx="2394857" cy="2019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875434" y="458322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Dates for your Diaries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38210" y="1613347"/>
            <a:ext cx="6858000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u="sng" dirty="0"/>
              <a:t>May, June and July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Visits and phone calls to pre-schools and nursery settings.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Drop in sessions Thursday 18th June, Wednesday 24</a:t>
            </a:r>
            <a:r>
              <a:rPr lang="en-GB" sz="2000" baseline="30000" dirty="0"/>
              <a:t>th</a:t>
            </a:r>
            <a:r>
              <a:rPr lang="en-GB" sz="2000" dirty="0"/>
              <a:t> June and Wednesday 1st  July at 3:45-4:15pm</a:t>
            </a:r>
            <a:endParaRPr lang="en-GB" sz="2000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/>
              <a:t>‘Stay and Play’ Friday 17th July 9:15-10:15am </a:t>
            </a:r>
            <a:endParaRPr lang="en-GB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u="sng" dirty="0"/>
          </a:p>
          <a:p>
            <a:r>
              <a:rPr lang="en-GB" sz="2000" u="sng" dirty="0">
                <a:solidFill>
                  <a:srgbClr val="002060"/>
                </a:solidFill>
              </a:rPr>
              <a:t>September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solidFill>
                  <a:srgbClr val="002060"/>
                </a:solidFill>
              </a:rPr>
              <a:t>Year R start full time on Monday 7th September</a:t>
            </a:r>
            <a:endParaRPr lang="en-GB" sz="2000">
              <a:solidFill>
                <a:srgbClr val="002060"/>
              </a:solidFill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solidFill>
                  <a:srgbClr val="002060"/>
                </a:solidFill>
              </a:rPr>
              <a:t>Home visits between Wednesday 2nd to Friday 4th September</a:t>
            </a:r>
            <a:r>
              <a:rPr lang="en-GB" sz="2000" dirty="0">
                <a:solidFill>
                  <a:srgbClr val="002060"/>
                </a:solidFill>
              </a:rPr>
              <a:t>  </a:t>
            </a:r>
            <a:endParaRPr lang="en-GB" sz="2000">
              <a:solidFill>
                <a:srgbClr val="00206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7003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68300" y="333829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442515" y="458322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296" y="857171"/>
            <a:ext cx="8147219" cy="512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90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68300" y="342846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School readiness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655" y="1123866"/>
            <a:ext cx="8246107" cy="495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47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School readiness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9085" y="1122363"/>
            <a:ext cx="6892889" cy="51387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9372" y="2436366"/>
            <a:ext cx="1798628" cy="274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27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School readiness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271" y="1223815"/>
            <a:ext cx="8068801" cy="21053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6222" y="3673791"/>
            <a:ext cx="8411749" cy="2143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500" y="3555992"/>
            <a:ext cx="1592222" cy="22900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391009" y="5817215"/>
            <a:ext cx="48211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https://startingreception.co.uk/</a:t>
            </a:r>
          </a:p>
        </p:txBody>
      </p:sp>
    </p:spTree>
    <p:extLst>
      <p:ext uri="{BB962C8B-B14F-4D97-AF65-F5344CB8AC3E}">
        <p14:creationId xmlns:p14="http://schemas.microsoft.com/office/powerpoint/2010/main" val="995960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3326"/>
          <a:stretch/>
        </p:blipFill>
        <p:spPr>
          <a:xfrm>
            <a:off x="1299825" y="1294960"/>
            <a:ext cx="8973331" cy="451513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407246" y="484037"/>
            <a:ext cx="586851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Year R/1 mixed- our vision</a:t>
            </a:r>
          </a:p>
        </p:txBody>
      </p:sp>
    </p:spTree>
    <p:extLst>
      <p:ext uri="{BB962C8B-B14F-4D97-AF65-F5344CB8AC3E}">
        <p14:creationId xmlns:p14="http://schemas.microsoft.com/office/powerpoint/2010/main" val="582191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563153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Year R/1 mixed- our vision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502" y="1283438"/>
            <a:ext cx="5445125" cy="22386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4060" y="3627777"/>
            <a:ext cx="3700008" cy="25307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8600" y="2172494"/>
            <a:ext cx="2124371" cy="36676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63" y="2172494"/>
            <a:ext cx="1869431" cy="397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125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997200" y="469900"/>
            <a:ext cx="6121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Year R/1 mixed- our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5200" y="1706307"/>
            <a:ext cx="8741433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 smtClean="0"/>
              <a:t>Separate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Phonics</a:t>
            </a:r>
            <a:r>
              <a:rPr lang="en-GB" sz="2400" dirty="0"/>
              <a:t>, </a:t>
            </a:r>
            <a:r>
              <a:rPr lang="en-GB" sz="2400" dirty="0" smtClean="0"/>
              <a:t>reading – (depending on need) </a:t>
            </a:r>
            <a:endParaRPr lang="en-GB" sz="2400" dirty="0"/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b="1" u="sng" dirty="0" smtClean="0"/>
              <a:t>Mixed</a:t>
            </a:r>
            <a:r>
              <a:rPr lang="en-GB" sz="2400" dirty="0" smtClean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Wider </a:t>
            </a:r>
            <a:r>
              <a:rPr lang="en-GB" sz="2400" dirty="0"/>
              <a:t>curriculum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Inside/outside – COOL time (choose our own learning)</a:t>
            </a:r>
            <a:endParaRPr lang="en-GB" sz="24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Lunch times and break 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12" name="Picture 5" descr="An orange circle with white text and a bird&#10;&#10;Description automatically generated">
            <a:extLst>
              <a:ext uri="{FF2B5EF4-FFF2-40B4-BE49-F238E27FC236}">
                <a16:creationId xmlns:a16="http://schemas.microsoft.com/office/drawing/2014/main" id="{17C7EA60-AE5A-4D0F-65D0-8896EEA61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2295" y="4418521"/>
            <a:ext cx="1749905" cy="16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642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997200" y="469900"/>
            <a:ext cx="6121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Phonics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1700" y="1703256"/>
            <a:ext cx="7921625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 smtClean="0"/>
              <a:t>Little </a:t>
            </a:r>
            <a:r>
              <a:rPr lang="en-GB" sz="2400" b="1" u="sng" dirty="0" err="1" smtClean="0"/>
              <a:t>Wandle</a:t>
            </a:r>
            <a:r>
              <a:rPr lang="en-GB" sz="2400" b="1" u="sng" dirty="0" smtClean="0"/>
              <a:t> </a:t>
            </a:r>
          </a:p>
          <a:p>
            <a:endParaRPr lang="en-GB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There </a:t>
            </a:r>
            <a:r>
              <a:rPr lang="en-GB" sz="2400" dirty="0" smtClean="0"/>
              <a:t>will be a further information meeting for phonics in the autumn term.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This link takes you to a parents information page on Little </a:t>
            </a:r>
            <a:r>
              <a:rPr lang="en-GB" sz="2400" dirty="0" err="1" smtClean="0"/>
              <a:t>Wandle’s</a:t>
            </a:r>
            <a:r>
              <a:rPr lang="en-GB" sz="2400" dirty="0"/>
              <a:t> website - </a:t>
            </a:r>
            <a:r>
              <a:rPr lang="en-GB" sz="2400" dirty="0">
                <a:hlinkClick r:id="rId4"/>
              </a:rPr>
              <a:t>https://www.littlewandle.org.uk/resources/for-parents</a:t>
            </a:r>
            <a:r>
              <a:rPr lang="en-GB" sz="2400" dirty="0" smtClean="0">
                <a:hlinkClick r:id="rId4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12" name="Picture 5" descr="An orange circle with white text and a bird&#10;&#10;Description automatically generated">
            <a:extLst>
              <a:ext uri="{FF2B5EF4-FFF2-40B4-BE49-F238E27FC236}">
                <a16:creationId xmlns:a16="http://schemas.microsoft.com/office/drawing/2014/main" id="{17C7EA60-AE5A-4D0F-65D0-8896EEA61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3601" y="3013750"/>
            <a:ext cx="3136900" cy="300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448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6" name="Picture 2" descr="Image previ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2" t="7364" r="2509" b="33727"/>
          <a:stretch>
            <a:fillRect/>
          </a:stretch>
        </p:blipFill>
        <p:spPr bwMode="auto">
          <a:xfrm>
            <a:off x="9524514" y="4381500"/>
            <a:ext cx="1918412" cy="1383865"/>
          </a:xfrm>
          <a:prstGeom prst="rect">
            <a:avLst/>
          </a:prstGeom>
          <a:noFill/>
          <a:ln w="0" algn="in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day in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5199" y="946289"/>
            <a:ext cx="8712201" cy="53860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8:40-3:30pm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 smtClean="0"/>
              <a:t>Each day we will work hard on building relationships as this helps creates an environment where learning can happen. 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 smtClean="0"/>
              <a:t>Daily we are striving to encourage a l</a:t>
            </a:r>
            <a:r>
              <a:rPr lang="en-GB" sz="2000" dirty="0" smtClean="0">
                <a:highlight>
                  <a:srgbClr val="FFFFFF"/>
                </a:highlight>
                <a:ea typeface="+mn-lt"/>
                <a:cs typeface="+mn-lt"/>
              </a:rPr>
              <a:t>ove </a:t>
            </a:r>
            <a:r>
              <a:rPr lang="en-GB" sz="2000" dirty="0">
                <a:highlight>
                  <a:srgbClr val="FFFFFF"/>
                </a:highlight>
                <a:ea typeface="+mn-lt"/>
                <a:cs typeface="+mn-lt"/>
              </a:rPr>
              <a:t>for learning (thrill), </a:t>
            </a:r>
            <a:r>
              <a:rPr lang="en-GB" sz="2000" dirty="0" smtClean="0">
                <a:highlight>
                  <a:srgbClr val="FFFFFF"/>
                </a:highlight>
                <a:ea typeface="+mn-lt"/>
                <a:cs typeface="+mn-lt"/>
              </a:rPr>
              <a:t> ensure children have motivation </a:t>
            </a:r>
            <a:r>
              <a:rPr lang="en-GB" sz="2000" dirty="0">
                <a:highlight>
                  <a:srgbClr val="FFFFFF"/>
                </a:highlight>
                <a:ea typeface="+mn-lt"/>
                <a:cs typeface="+mn-lt"/>
              </a:rPr>
              <a:t>and resilience (will), and </a:t>
            </a:r>
            <a:r>
              <a:rPr lang="en-GB" sz="2000" dirty="0" smtClean="0">
                <a:highlight>
                  <a:srgbClr val="FFFFFF"/>
                </a:highlight>
                <a:ea typeface="+mn-lt"/>
                <a:cs typeface="+mn-lt"/>
              </a:rPr>
              <a:t>they develop </a:t>
            </a:r>
            <a:r>
              <a:rPr lang="en-GB" sz="2000" dirty="0">
                <a:highlight>
                  <a:srgbClr val="FFFFFF"/>
                </a:highlight>
                <a:ea typeface="+mn-lt"/>
                <a:cs typeface="+mn-lt"/>
              </a:rPr>
              <a:t>specific capabilities (skill</a:t>
            </a:r>
            <a:r>
              <a:rPr lang="en-GB" sz="2000" dirty="0" smtClean="0">
                <a:highlight>
                  <a:srgbClr val="FFFFFF"/>
                </a:highlight>
                <a:ea typeface="+mn-lt"/>
                <a:cs typeface="+mn-lt"/>
              </a:rPr>
              <a:t>)</a:t>
            </a:r>
          </a:p>
          <a:p>
            <a:endParaRPr lang="en-GB" sz="2000" dirty="0">
              <a:highlight>
                <a:srgbClr val="FFFFFF"/>
              </a:highlight>
              <a:ea typeface="+mn-lt"/>
              <a:cs typeface="+mn-lt"/>
            </a:endParaRPr>
          </a:p>
          <a:p>
            <a:r>
              <a:rPr lang="en-GB" sz="2000" dirty="0" smtClean="0">
                <a:highlight>
                  <a:srgbClr val="FFFFFF"/>
                </a:highlight>
                <a:ea typeface="+mn-lt"/>
                <a:cs typeface="+mn-lt"/>
              </a:rPr>
              <a:t>We do this by </a:t>
            </a:r>
            <a:endParaRPr lang="en-GB" sz="20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Continuous Provision (COOL time</a:t>
            </a:r>
            <a:r>
              <a:rPr lang="en-GB" sz="2000" dirty="0" smtClean="0"/>
              <a:t>) and adding enhancements in to the environment to take learning further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High quality questioning 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Following children’s interests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Adult directed tasks – </a:t>
            </a:r>
            <a:r>
              <a:rPr lang="en-GB" sz="2000" dirty="0" smtClean="0"/>
              <a:t>maths activities and counting practice, shared writing, games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Story time – rich vocabulary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56407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87068" y="469900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Home - School link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1562" y="1252121"/>
            <a:ext cx="8204199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/>
              <a:t>How we will communicate with parents</a:t>
            </a:r>
            <a:endParaRPr lang="en-US" dirty="0"/>
          </a:p>
          <a:p>
            <a:endParaRPr lang="en-GB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PE kit reminders</a:t>
            </a:r>
            <a:endParaRPr lang="en-GB" sz="24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Library/reading books with reading recorded in a </a:t>
            </a:r>
            <a:r>
              <a:rPr lang="en-GB" sz="2400" dirty="0" smtClean="0"/>
              <a:t>journal – We expect reading to be something completed daily at home as we know the impact this has. 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Numbots</a:t>
            </a:r>
            <a:r>
              <a:rPr lang="en-GB" sz="2400" dirty="0"/>
              <a:t> – all children will have an account</a:t>
            </a:r>
          </a:p>
          <a:p>
            <a:endParaRPr lang="en-GB" sz="2400" dirty="0"/>
          </a:p>
        </p:txBody>
      </p:sp>
      <p:pic>
        <p:nvPicPr>
          <p:cNvPr id="2052" name="Picture 4" descr="Personalised Duo Book Bag Royal Blue - Pack of 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410" y="4383595"/>
            <a:ext cx="1563179" cy="15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A cartoon characters on a white background&#10;&#10;Description automatically generated">
            <a:extLst>
              <a:ext uri="{FF2B5EF4-FFF2-40B4-BE49-F238E27FC236}">
                <a16:creationId xmlns:a16="http://schemas.microsoft.com/office/drawing/2014/main" id="{0C7A803A-422F-BA22-ABF9-F10CA659B6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3865" y="2125753"/>
            <a:ext cx="2743200" cy="140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66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997200" y="469900"/>
            <a:ext cx="6121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Remember  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5200" y="1706307"/>
            <a:ext cx="8741433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978" y="1328737"/>
            <a:ext cx="3537142" cy="27701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0409" y="3187700"/>
            <a:ext cx="2993647" cy="2469154"/>
          </a:xfrm>
          <a:prstGeom prst="rect">
            <a:avLst/>
          </a:prstGeom>
        </p:spPr>
      </p:pic>
      <p:pic>
        <p:nvPicPr>
          <p:cNvPr id="13" name="Picture 4" descr="Personalised Duo Book Bag Royal Blue - Pack of 2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142" y="3491397"/>
            <a:ext cx="2559937" cy="255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773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81000" y="381000"/>
            <a:ext cx="11455400" cy="6045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5" t="24928" r="7391" b="33464"/>
          <a:stretch>
            <a:fillRect/>
          </a:stretch>
        </p:blipFill>
        <p:spPr bwMode="auto">
          <a:xfrm>
            <a:off x="9275762" y="533400"/>
            <a:ext cx="1844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617B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600342" y="2198827"/>
            <a:ext cx="49913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Thank you for coming!</a:t>
            </a:r>
          </a:p>
        </p:txBody>
      </p:sp>
    </p:spTree>
    <p:extLst>
      <p:ext uri="{BB962C8B-B14F-4D97-AF65-F5344CB8AC3E}">
        <p14:creationId xmlns:p14="http://schemas.microsoft.com/office/powerpoint/2010/main" val="1447891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7dacfa-b4d9-4aa5-9ae8-a938be76e260" xsi:nil="true"/>
    <lcf76f155ced4ddcb4097134ff3c332f xmlns="326c66e6-a68d-48fe-91d4-e71719e4e7a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14CAF7119DA2408DAF972B0D7E6AA6" ma:contentTypeVersion="13" ma:contentTypeDescription="Create a new document." ma:contentTypeScope="" ma:versionID="49f8e7e029856f6b3d364854c986d340">
  <xsd:schema xmlns:xsd="http://www.w3.org/2001/XMLSchema" xmlns:xs="http://www.w3.org/2001/XMLSchema" xmlns:p="http://schemas.microsoft.com/office/2006/metadata/properties" xmlns:ns2="326c66e6-a68d-48fe-91d4-e71719e4e7aa" xmlns:ns3="c87dacfa-b4d9-4aa5-9ae8-a938be76e260" targetNamespace="http://schemas.microsoft.com/office/2006/metadata/properties" ma:root="true" ma:fieldsID="f3d20d4a64d0a86006cb03705ef7c291" ns2:_="" ns3:_="">
    <xsd:import namespace="326c66e6-a68d-48fe-91d4-e71719e4e7aa"/>
    <xsd:import namespace="c87dacfa-b4d9-4aa5-9ae8-a938be76e2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c66e6-a68d-48fe-91d4-e71719e4e7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4dbbfab-ffaa-472a-9c6f-7f14395c9f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7dacfa-b4d9-4aa5-9ae8-a938be76e26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95f90d1-de25-4d7c-9f80-c2525d58ec65}" ma:internalName="TaxCatchAll" ma:showField="CatchAllData" ma:web="c87dacfa-b4d9-4aa5-9ae8-a938be76e2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28B6FF-B3EA-437B-B0E3-61474BCC53F4}">
  <ds:schemaRefs>
    <ds:schemaRef ds:uri="http://schemas.microsoft.com/office/infopath/2007/PartnerControls"/>
    <ds:schemaRef ds:uri="http://schemas.microsoft.com/office/2006/metadata/properties"/>
    <ds:schemaRef ds:uri="326c66e6-a68d-48fe-91d4-e71719e4e7aa"/>
    <ds:schemaRef ds:uri="http://purl.org/dc/dcmitype/"/>
    <ds:schemaRef ds:uri="http://purl.org/dc/elements/1.1/"/>
    <ds:schemaRef ds:uri="c87dacfa-b4d9-4aa5-9ae8-a938be76e26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BD68C00-FE83-4BC2-9000-9F56C846EC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81A46F-0ADE-4A3F-BDAC-A9B02D659D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c66e6-a68d-48fe-91d4-e71719e4e7aa"/>
    <ds:schemaRef ds:uri="c87dacfa-b4d9-4aa5-9ae8-a938be76e2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1215</TotalTime>
  <Words>1118</Words>
  <Application>Microsoft Office PowerPoint</Application>
  <PresentationFormat>Widescreen</PresentationFormat>
  <Paragraphs>143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Wednesday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Peters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%username%</dc:creator>
  <cp:lastModifiedBy>Matthew Read</cp:lastModifiedBy>
  <cp:revision>124</cp:revision>
  <cp:lastPrinted>2023-06-14T12:04:30Z</cp:lastPrinted>
  <dcterms:created xsi:type="dcterms:W3CDTF">2021-06-08T12:30:04Z</dcterms:created>
  <dcterms:modified xsi:type="dcterms:W3CDTF">2026-06-16T08:38:22Z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0x010100E314CAF7119DA2408DAF972B0D7E6AA6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_activity">
    <vt:lpwstr>{"FileActivityType":"9","FileActivityTimeStamp":"2025-06-05T14:56:19.520Z","FileActivityUsersOnPage":[{"DisplayName":"N Tuft","Id":"ntuft2@st-peters.hants.sch.uk"},{"DisplayName":"N Tuft","Id":"ntuft2@st-peters.hants.sch.uk"},{"DisplayName":"Matthew Read"</vt:lpwstr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